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2" r:id="rId2"/>
    <p:sldId id="279" r:id="rId3"/>
    <p:sldId id="280" r:id="rId4"/>
    <p:sldId id="281" r:id="rId5"/>
    <p:sldId id="278" r:id="rId6"/>
    <p:sldId id="271" r:id="rId7"/>
    <p:sldId id="282" r:id="rId8"/>
    <p:sldId id="272" r:id="rId9"/>
  </p:sldIdLst>
  <p:sldSz cx="9144000" cy="5143500" type="screen16x9"/>
  <p:notesSz cx="6858000" cy="914400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1000" b="1" kern="1200">
        <a:solidFill>
          <a:schemeClr val="bg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80">
          <p15:clr>
            <a:srgbClr val="A4A3A4"/>
          </p15:clr>
        </p15:guide>
        <p15:guide id="2" pos="11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BDD2F2"/>
    <a:srgbClr val="D4E3F7"/>
    <a:srgbClr val="DDDDDD"/>
    <a:srgbClr val="EAEAEA"/>
    <a:srgbClr val="96B8D6"/>
    <a:srgbClr val="B4CCE2"/>
    <a:srgbClr val="0067AC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01" autoAdjust="0"/>
    <p:restoredTop sz="94660"/>
  </p:normalViewPr>
  <p:slideViewPr>
    <p:cSldViewPr snapToGrid="0">
      <p:cViewPr>
        <p:scale>
          <a:sx n="75" d="100"/>
          <a:sy n="75" d="100"/>
        </p:scale>
        <p:origin x="-2992" y="-1288"/>
      </p:cViewPr>
      <p:guideLst>
        <p:guide orient="horz" pos="1260"/>
        <p:guide pos="115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noProof="0" smtClean="0"/>
              <a:t>Click to edit Master text styles</a:t>
            </a:r>
          </a:p>
          <a:p>
            <a:pPr lvl="1"/>
            <a:r>
              <a:rPr lang="en-GB" altLang="en-US" noProof="0" smtClean="0"/>
              <a:t>Second level</a:t>
            </a:r>
          </a:p>
          <a:p>
            <a:pPr lvl="2"/>
            <a:r>
              <a:rPr lang="en-GB" altLang="en-US" noProof="0" smtClean="0"/>
              <a:t>Third level</a:t>
            </a:r>
          </a:p>
          <a:p>
            <a:pPr lvl="3"/>
            <a:r>
              <a:rPr lang="en-GB" altLang="en-US" noProof="0" smtClean="0"/>
              <a:t>Fourth level</a:t>
            </a:r>
          </a:p>
          <a:p>
            <a:pPr lvl="4"/>
            <a:r>
              <a:rPr lang="en-GB" altLang="en-US" noProof="0" smtClean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8EEEF6CB-C50F-488A-99E7-79215D4B1CC0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289866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fld id="{0A53C477-038F-4BB3-ABF6-9AC96926A5C7}" type="slidenum">
              <a:rPr lang="en-GB" altLang="en-US" sz="1200" b="0">
                <a:solidFill>
                  <a:schemeClr val="tx1"/>
                </a:solidFill>
              </a:rPr>
              <a:pPr/>
              <a:t>1</a:t>
            </a:fld>
            <a:endParaRPr lang="en-GB" altLang="en-US" sz="1200" b="0">
              <a:solidFill>
                <a:schemeClr val="tx1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2533328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fld id="{0A53C477-038F-4BB3-ABF6-9AC96926A5C7}" type="slidenum">
              <a:rPr lang="en-GB" altLang="en-US" sz="1200" b="0">
                <a:solidFill>
                  <a:schemeClr val="tx1"/>
                </a:solidFill>
              </a:rPr>
              <a:pPr/>
              <a:t>2</a:t>
            </a:fld>
            <a:endParaRPr lang="en-GB" altLang="en-US" sz="1200" b="0">
              <a:solidFill>
                <a:schemeClr val="tx1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533328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fld id="{0A53C477-038F-4BB3-ABF6-9AC96926A5C7}" type="slidenum">
              <a:rPr lang="en-GB" altLang="en-US" sz="1200" b="0">
                <a:solidFill>
                  <a:schemeClr val="tx1"/>
                </a:solidFill>
              </a:rPr>
              <a:pPr/>
              <a:t>3</a:t>
            </a:fld>
            <a:endParaRPr lang="en-GB" altLang="en-US" sz="1200" b="0">
              <a:solidFill>
                <a:schemeClr val="tx1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533328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fld id="{0A53C477-038F-4BB3-ABF6-9AC96926A5C7}" type="slidenum">
              <a:rPr lang="en-GB" altLang="en-US" sz="1200" b="0">
                <a:solidFill>
                  <a:schemeClr val="tx1"/>
                </a:solidFill>
              </a:rPr>
              <a:pPr/>
              <a:t>4</a:t>
            </a:fld>
            <a:endParaRPr lang="en-GB" altLang="en-US" sz="1200" b="0">
              <a:solidFill>
                <a:schemeClr val="tx1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533328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fld id="{0A53C477-038F-4BB3-ABF6-9AC96926A5C7}" type="slidenum">
              <a:rPr lang="en-GB" altLang="en-US" sz="1200" b="0">
                <a:solidFill>
                  <a:schemeClr val="tx1"/>
                </a:solidFill>
              </a:rPr>
              <a:pPr/>
              <a:t>5</a:t>
            </a:fld>
            <a:endParaRPr lang="en-GB" altLang="en-US" sz="1200" b="0">
              <a:solidFill>
                <a:schemeClr val="tx1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2533328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fld id="{0A53C477-038F-4BB3-ABF6-9AC96926A5C7}" type="slidenum">
              <a:rPr lang="en-GB" altLang="en-US" sz="1200" b="0">
                <a:solidFill>
                  <a:schemeClr val="tx1"/>
                </a:solidFill>
              </a:rPr>
              <a:pPr/>
              <a:t>6</a:t>
            </a:fld>
            <a:endParaRPr lang="en-GB" altLang="en-US" sz="1200" b="0">
              <a:solidFill>
                <a:schemeClr val="tx1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25333288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fld id="{0A53C477-038F-4BB3-ABF6-9AC96926A5C7}" type="slidenum">
              <a:rPr lang="en-GB" altLang="en-US" sz="1200" b="0">
                <a:solidFill>
                  <a:schemeClr val="tx1"/>
                </a:solidFill>
              </a:rPr>
              <a:pPr/>
              <a:t>7</a:t>
            </a:fld>
            <a:endParaRPr lang="en-GB" altLang="en-US" sz="1200" b="0">
              <a:solidFill>
                <a:schemeClr val="tx1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2533328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fld id="{0A53C477-038F-4BB3-ABF6-9AC96926A5C7}" type="slidenum">
              <a:rPr lang="en-GB" altLang="en-US" sz="1200" b="0">
                <a:solidFill>
                  <a:schemeClr val="tx1"/>
                </a:solidFill>
              </a:rPr>
              <a:pPr/>
              <a:t>8</a:t>
            </a:fld>
            <a:endParaRPr lang="en-GB" altLang="en-US" sz="1200" b="0">
              <a:solidFill>
                <a:schemeClr val="tx1"/>
              </a:solidFill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GB" altLang="en-US" smtClean="0"/>
          </a:p>
        </p:txBody>
      </p:sp>
    </p:spTree>
    <p:extLst>
      <p:ext uri="{BB962C8B-B14F-4D97-AF65-F5344CB8AC3E}">
        <p14:creationId xmlns:p14="http://schemas.microsoft.com/office/powerpoint/2010/main" val="2533328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1" descr="stuf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846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0"/>
          <p:cNvSpPr>
            <a:spLocks noChangeArrowheads="1"/>
          </p:cNvSpPr>
          <p:nvPr userDrawn="1"/>
        </p:nvSpPr>
        <p:spPr bwMode="auto">
          <a:xfrm>
            <a:off x="0" y="4960144"/>
            <a:ext cx="9144000" cy="246221"/>
          </a:xfrm>
          <a:prstGeom prst="rect">
            <a:avLst/>
          </a:prstGeom>
          <a:solidFill>
            <a:srgbClr val="0033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www.company.com</a:t>
            </a:r>
            <a:endParaRPr lang="fr-FR" altLang="en-US"/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429000" y="3771900"/>
            <a:ext cx="5715000" cy="45720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/>
          <a:lstStyle>
            <a:lvl1pPr marL="0" indent="0" algn="ctr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429000" y="2686050"/>
            <a:ext cx="5715000" cy="1102519"/>
          </a:xfrm>
          <a:solidFill>
            <a:schemeClr val="bg1"/>
          </a:solidFill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1440" anchor="t"/>
          <a:lstStyle>
            <a:lvl1pPr algn="ctr">
              <a:spcBef>
                <a:spcPct val="20000"/>
              </a:spcBef>
              <a:defRPr sz="4000" b="1">
                <a:solidFill>
                  <a:srgbClr val="FCAB1A"/>
                </a:solidFill>
                <a:latin typeface="Verdana" panose="020B0604030504040204" pitchFamily="34" charset="0"/>
              </a:defRPr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5110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553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15200" y="1050132"/>
            <a:ext cx="1828800" cy="35790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8800" y="1050132"/>
            <a:ext cx="5334000" cy="357901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1924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050132"/>
            <a:ext cx="7315200" cy="4357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1828800" y="1600200"/>
            <a:ext cx="7162800" cy="3028950"/>
          </a:xfrm>
        </p:spPr>
        <p:txBody>
          <a:bodyPr/>
          <a:lstStyle/>
          <a:p>
            <a:pPr lvl="0"/>
            <a:endParaRPr lang="en-GB" noProof="0" smtClean="0"/>
          </a:p>
        </p:txBody>
      </p:sp>
    </p:spTree>
    <p:extLst>
      <p:ext uri="{BB962C8B-B14F-4D97-AF65-F5344CB8AC3E}">
        <p14:creationId xmlns:p14="http://schemas.microsoft.com/office/powerpoint/2010/main" val="2494930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050132"/>
            <a:ext cx="7315200" cy="4357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828800" y="1600200"/>
            <a:ext cx="3505200" cy="30289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1600200"/>
            <a:ext cx="3505200" cy="30289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3321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370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7238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0" y="1600200"/>
            <a:ext cx="3505200" cy="30289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1600200"/>
            <a:ext cx="3505200" cy="30289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1056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9" y="1260872"/>
            <a:ext cx="3868737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9" y="1878806"/>
            <a:ext cx="3868737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788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788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3595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67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5118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1203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9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0569"/>
            <a:ext cx="4629150" cy="36552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9" y="1543050"/>
            <a:ext cx="2949575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724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0" descr="stuff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846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3"/>
          <p:cNvSpPr>
            <a:spLocks noChangeArrowheads="1"/>
          </p:cNvSpPr>
          <p:nvPr userDrawn="1"/>
        </p:nvSpPr>
        <p:spPr bwMode="auto">
          <a:xfrm>
            <a:off x="1295400" y="1314450"/>
            <a:ext cx="7848600" cy="262890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050132"/>
            <a:ext cx="7315200" cy="435769"/>
          </a:xfrm>
          <a:prstGeom prst="rect">
            <a:avLst/>
          </a:prstGeom>
          <a:solidFill>
            <a:srgbClr val="0033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9800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 smtClean="0"/>
              <a:t>Click to edit Master title style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828800" y="1600200"/>
            <a:ext cx="7162800" cy="302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 smtClean="0"/>
              <a:t>Click to edit Master text styles</a:t>
            </a:r>
          </a:p>
          <a:p>
            <a:pPr lvl="1"/>
            <a:r>
              <a:rPr lang="fr-FR" altLang="en-US" smtClean="0"/>
              <a:t>Second level</a:t>
            </a:r>
          </a:p>
          <a:p>
            <a:pPr lvl="2"/>
            <a:r>
              <a:rPr lang="fr-FR" altLang="en-US" smtClean="0"/>
              <a:t>Third level</a:t>
            </a:r>
          </a:p>
          <a:p>
            <a:pPr lvl="3"/>
            <a:r>
              <a:rPr lang="fr-FR" altLang="en-US" smtClean="0"/>
              <a:t>Fourth level</a:t>
            </a:r>
          </a:p>
          <a:p>
            <a:pPr lvl="4"/>
            <a:r>
              <a:rPr lang="fr-FR" altLang="en-US" smtClean="0"/>
              <a:t>Fifth level</a:t>
            </a:r>
          </a:p>
        </p:txBody>
      </p:sp>
      <p:sp>
        <p:nvSpPr>
          <p:cNvPr id="1030" name="Rectangle 19"/>
          <p:cNvSpPr>
            <a:spLocks noChangeArrowheads="1"/>
          </p:cNvSpPr>
          <p:nvPr userDrawn="1"/>
        </p:nvSpPr>
        <p:spPr bwMode="auto">
          <a:xfrm>
            <a:off x="0" y="4960144"/>
            <a:ext cx="9144000" cy="246221"/>
          </a:xfrm>
          <a:prstGeom prst="rect">
            <a:avLst/>
          </a:prstGeom>
          <a:solidFill>
            <a:srgbClr val="0033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www.company.com</a:t>
            </a:r>
            <a:endParaRPr lang="fr-FR" altLang="en-US"/>
          </a:p>
        </p:txBody>
      </p:sp>
      <p:sp>
        <p:nvSpPr>
          <p:cNvPr id="1031" name="Oval 23"/>
          <p:cNvSpPr>
            <a:spLocks noChangeArrowheads="1"/>
          </p:cNvSpPr>
          <p:nvPr userDrawn="1"/>
        </p:nvSpPr>
        <p:spPr bwMode="auto">
          <a:xfrm>
            <a:off x="1433514" y="4619625"/>
            <a:ext cx="65087" cy="48816"/>
          </a:xfrm>
          <a:prstGeom prst="ellipse">
            <a:avLst/>
          </a:prstGeom>
          <a:solidFill>
            <a:srgbClr val="BDD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1032" name="Oval 24"/>
          <p:cNvSpPr>
            <a:spLocks noChangeArrowheads="1"/>
          </p:cNvSpPr>
          <p:nvPr userDrawn="1"/>
        </p:nvSpPr>
        <p:spPr bwMode="auto">
          <a:xfrm>
            <a:off x="2193925" y="4619625"/>
            <a:ext cx="65088" cy="48816"/>
          </a:xfrm>
          <a:prstGeom prst="ellipse">
            <a:avLst/>
          </a:prstGeom>
          <a:solidFill>
            <a:srgbClr val="BDD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1033" name="Oval 25"/>
          <p:cNvSpPr>
            <a:spLocks noChangeArrowheads="1"/>
          </p:cNvSpPr>
          <p:nvPr userDrawn="1"/>
        </p:nvSpPr>
        <p:spPr bwMode="auto">
          <a:xfrm>
            <a:off x="2954339" y="4619625"/>
            <a:ext cx="65087" cy="48816"/>
          </a:xfrm>
          <a:prstGeom prst="ellipse">
            <a:avLst/>
          </a:prstGeom>
          <a:solidFill>
            <a:srgbClr val="BDD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1034" name="Oval 26"/>
          <p:cNvSpPr>
            <a:spLocks noChangeArrowheads="1"/>
          </p:cNvSpPr>
          <p:nvPr userDrawn="1"/>
        </p:nvSpPr>
        <p:spPr bwMode="auto">
          <a:xfrm>
            <a:off x="3714750" y="4619625"/>
            <a:ext cx="65088" cy="48816"/>
          </a:xfrm>
          <a:prstGeom prst="ellipse">
            <a:avLst/>
          </a:prstGeom>
          <a:solidFill>
            <a:srgbClr val="BDD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1035" name="Oval 27"/>
          <p:cNvSpPr>
            <a:spLocks noChangeArrowheads="1"/>
          </p:cNvSpPr>
          <p:nvPr userDrawn="1"/>
        </p:nvSpPr>
        <p:spPr bwMode="auto">
          <a:xfrm>
            <a:off x="4475164" y="4619625"/>
            <a:ext cx="65087" cy="48816"/>
          </a:xfrm>
          <a:prstGeom prst="ellipse">
            <a:avLst/>
          </a:prstGeom>
          <a:solidFill>
            <a:srgbClr val="BDD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1036" name="Oval 28"/>
          <p:cNvSpPr>
            <a:spLocks noChangeArrowheads="1"/>
          </p:cNvSpPr>
          <p:nvPr userDrawn="1"/>
        </p:nvSpPr>
        <p:spPr bwMode="auto">
          <a:xfrm>
            <a:off x="5237163" y="4619625"/>
            <a:ext cx="65087" cy="48816"/>
          </a:xfrm>
          <a:prstGeom prst="ellipse">
            <a:avLst/>
          </a:prstGeom>
          <a:solidFill>
            <a:srgbClr val="BDD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1037" name="Oval 29"/>
          <p:cNvSpPr>
            <a:spLocks noChangeArrowheads="1"/>
          </p:cNvSpPr>
          <p:nvPr userDrawn="1"/>
        </p:nvSpPr>
        <p:spPr bwMode="auto">
          <a:xfrm>
            <a:off x="5997575" y="4619625"/>
            <a:ext cx="65088" cy="48816"/>
          </a:xfrm>
          <a:prstGeom prst="ellipse">
            <a:avLst/>
          </a:prstGeom>
          <a:solidFill>
            <a:srgbClr val="BDD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1038" name="Oval 30"/>
          <p:cNvSpPr>
            <a:spLocks noChangeArrowheads="1"/>
          </p:cNvSpPr>
          <p:nvPr userDrawn="1"/>
        </p:nvSpPr>
        <p:spPr bwMode="auto">
          <a:xfrm>
            <a:off x="6757989" y="4619625"/>
            <a:ext cx="65087" cy="48816"/>
          </a:xfrm>
          <a:prstGeom prst="ellipse">
            <a:avLst/>
          </a:prstGeom>
          <a:solidFill>
            <a:srgbClr val="BDD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1039" name="Oval 31"/>
          <p:cNvSpPr>
            <a:spLocks noChangeArrowheads="1"/>
          </p:cNvSpPr>
          <p:nvPr userDrawn="1"/>
        </p:nvSpPr>
        <p:spPr bwMode="auto">
          <a:xfrm>
            <a:off x="7518400" y="4619625"/>
            <a:ext cx="65088" cy="48816"/>
          </a:xfrm>
          <a:prstGeom prst="ellipse">
            <a:avLst/>
          </a:prstGeom>
          <a:solidFill>
            <a:srgbClr val="BDD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  <p:sp>
        <p:nvSpPr>
          <p:cNvPr id="1040" name="Oval 32"/>
          <p:cNvSpPr>
            <a:spLocks noChangeArrowheads="1"/>
          </p:cNvSpPr>
          <p:nvPr userDrawn="1"/>
        </p:nvSpPr>
        <p:spPr bwMode="auto">
          <a:xfrm>
            <a:off x="8280400" y="4619625"/>
            <a:ext cx="65088" cy="48816"/>
          </a:xfrm>
          <a:prstGeom prst="ellipse">
            <a:avLst/>
          </a:prstGeom>
          <a:solidFill>
            <a:srgbClr val="BDD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 algn="r"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B4CCE2"/>
        </a:buClr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B4CCE2"/>
        </a:buClr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B4CCE2"/>
        </a:buClr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B4CCE2"/>
        </a:buClr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B4CCE2"/>
        </a:buClr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03196"/>
            <a:ext cx="7315200" cy="435769"/>
          </a:xfrm>
        </p:spPr>
        <p:txBody>
          <a:bodyPr/>
          <a:lstStyle/>
          <a:p>
            <a:pPr eaLnBrk="1" hangingPunct="1"/>
            <a:r>
              <a:rPr lang="en-GB" altLang="en-US" dirty="0" err="1" smtClean="0"/>
              <a:t>Thermoman</a:t>
            </a:r>
            <a:r>
              <a:rPr lang="en-GB" altLang="en-US" dirty="0" smtClean="0"/>
              <a:t> 360</a:t>
            </a:r>
            <a:endParaRPr lang="en-US" altLang="en-US" dirty="0" smtClean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1473200" y="1828799"/>
            <a:ext cx="7552267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4CCE2"/>
              </a:buClr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4CCE2"/>
              </a:buClr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4CCE2"/>
              </a:buClr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4CCE2"/>
              </a:buClr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4CCE2"/>
              </a:buClr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</a:pPr>
            <a:r>
              <a:rPr lang="en-GB" altLang="en-US" sz="2800" dirty="0" err="1" smtClean="0"/>
              <a:t>Ahorra</a:t>
            </a:r>
            <a:r>
              <a:rPr lang="en-GB" altLang="en-US" sz="2800" dirty="0" smtClean="0"/>
              <a:t> y </a:t>
            </a:r>
            <a:r>
              <a:rPr lang="en-GB" altLang="en-US" sz="2800" dirty="0" err="1" smtClean="0"/>
              <a:t>dona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energ</a:t>
            </a:r>
            <a:r>
              <a:rPr lang="en-GB" altLang="en-US" sz="2800" dirty="0" err="1" smtClean="0"/>
              <a:t>ía</a:t>
            </a:r>
            <a:r>
              <a:rPr lang="en-GB" altLang="en-US" sz="2800" dirty="0" smtClean="0"/>
              <a:t> con la </a:t>
            </a:r>
            <a:r>
              <a:rPr lang="en-GB" altLang="en-US" sz="2800" dirty="0" err="1" smtClean="0"/>
              <a:t>visión</a:t>
            </a:r>
            <a:r>
              <a:rPr lang="en-GB" altLang="en-US" sz="2800" dirty="0" smtClean="0"/>
              <a:t> de</a:t>
            </a:r>
            <a:r>
              <a:rPr lang="en-US" altLang="en-US" sz="2800" dirty="0" smtClean="0"/>
              <a:t>…</a:t>
            </a:r>
            <a:endParaRPr lang="en-GB" altLang="en-US" dirty="0" smtClean="0"/>
          </a:p>
          <a:p>
            <a:pPr eaLnBrk="1" hangingPunct="1"/>
            <a:endParaRPr lang="en-GB" altLang="en-US" dirty="0" smtClean="0"/>
          </a:p>
          <a:p>
            <a:pPr eaLnBrk="1" hangingPunct="1"/>
            <a:endParaRPr lang="en-GB" altLang="en-US" dirty="0" smtClean="0"/>
          </a:p>
          <a:p>
            <a:pPr eaLnBrk="1" hangingPunct="1"/>
            <a:endParaRPr lang="en-GB" altLang="en-US" dirty="0" smtClean="0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1405468" y="3073402"/>
            <a:ext cx="7162800" cy="88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4CCE2"/>
              </a:buClr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4CCE2"/>
              </a:buClr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4CCE2"/>
              </a:buClr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4CCE2"/>
              </a:buClr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4CCE2"/>
              </a:buClr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None/>
            </a:pPr>
            <a:r>
              <a:rPr lang="en-GB" altLang="en-US" sz="6000" dirty="0" smtClean="0"/>
              <a:t>THERMOMAN 360</a:t>
            </a:r>
          </a:p>
          <a:p>
            <a:pPr marL="0" indent="0" eaLnBrk="1" hangingPunct="1">
              <a:buFontTx/>
              <a:buNone/>
            </a:pPr>
            <a:endParaRPr lang="en-GB" altLang="en-US" dirty="0" smtClean="0"/>
          </a:p>
          <a:p>
            <a:pPr eaLnBrk="1" hangingPunct="1"/>
            <a:endParaRPr lang="en-GB" altLang="en-US" dirty="0" smtClean="0"/>
          </a:p>
          <a:p>
            <a:pPr eaLnBrk="1" hangingPunct="1"/>
            <a:endParaRPr lang="en-GB" altLang="en-US" dirty="0" smtClean="0"/>
          </a:p>
          <a:p>
            <a:pPr eaLnBrk="1" hangingPunct="1"/>
            <a:endParaRPr lang="en-GB" altLang="en-US" dirty="0" smtClean="0"/>
          </a:p>
          <a:p>
            <a:pPr eaLnBrk="1" hangingPunct="1"/>
            <a:endParaRPr lang="en-GB" altLang="en-US" dirty="0" smtClean="0"/>
          </a:p>
        </p:txBody>
      </p:sp>
      <p:pic>
        <p:nvPicPr>
          <p:cNvPr id="11" name="Picture 10" descr="logo-de-endesa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7" y="84665"/>
            <a:ext cx="897468" cy="863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03196"/>
            <a:ext cx="7315200" cy="435769"/>
          </a:xfrm>
        </p:spPr>
        <p:txBody>
          <a:bodyPr/>
          <a:lstStyle/>
          <a:p>
            <a:pPr eaLnBrk="1" hangingPunct="1"/>
            <a:r>
              <a:rPr lang="en-GB" altLang="en-US" dirty="0" smtClean="0"/>
              <a:t>EL CLIENTE</a:t>
            </a:r>
            <a:endParaRPr lang="en-US" altLang="en-US" dirty="0" smtClean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62667" y="804333"/>
            <a:ext cx="7162800" cy="3028950"/>
          </a:xfrm>
        </p:spPr>
        <p:txBody>
          <a:bodyPr/>
          <a:lstStyle/>
          <a:p>
            <a:pPr eaLnBrk="1" hangingPunct="1"/>
            <a:r>
              <a:rPr lang="en-GB" altLang="en-US" sz="2800" dirty="0" smtClean="0"/>
              <a:t>La </a:t>
            </a:r>
            <a:r>
              <a:rPr lang="en-GB" altLang="en-US" sz="2800" dirty="0" err="1" smtClean="0"/>
              <a:t>calefacci</a:t>
            </a:r>
            <a:r>
              <a:rPr lang="en-GB" altLang="en-US" sz="2800" dirty="0" err="1" smtClean="0"/>
              <a:t>ón</a:t>
            </a:r>
            <a:r>
              <a:rPr lang="en-GB" altLang="en-US" sz="2800" dirty="0" smtClean="0"/>
              <a:t> y AA </a:t>
            </a:r>
            <a:r>
              <a:rPr lang="en-GB" altLang="en-US" sz="2800" dirty="0" err="1" smtClean="0"/>
              <a:t>suponen</a:t>
            </a:r>
            <a:r>
              <a:rPr lang="en-GB" altLang="en-US" sz="2800" dirty="0" smtClean="0"/>
              <a:t> el 47% de </a:t>
            </a:r>
            <a:r>
              <a:rPr lang="en-GB" altLang="en-US" sz="2800" dirty="0" err="1" smtClean="0"/>
              <a:t>nuestro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consumo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energético</a:t>
            </a:r>
            <a:r>
              <a:rPr lang="en-GB" altLang="en-US" sz="2800" dirty="0" smtClean="0"/>
              <a:t>.</a:t>
            </a:r>
          </a:p>
          <a:p>
            <a:pPr eaLnBrk="1" hangingPunct="1"/>
            <a:r>
              <a:rPr lang="en-GB" altLang="en-US" sz="2800" dirty="0" err="1" smtClean="0"/>
              <a:t>Nuestro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cliente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quiere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aprender</a:t>
            </a:r>
            <a:r>
              <a:rPr lang="en-GB" altLang="en-US" sz="2800" dirty="0" smtClean="0"/>
              <a:t> a </a:t>
            </a:r>
            <a:r>
              <a:rPr lang="en-GB" altLang="en-US" sz="2800" dirty="0" err="1" smtClean="0"/>
              <a:t>ser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m</a:t>
            </a:r>
            <a:r>
              <a:rPr lang="en-GB" altLang="en-US" sz="2800" dirty="0" err="1" smtClean="0"/>
              <a:t>ás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eficiente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para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ahorrar</a:t>
            </a:r>
            <a:r>
              <a:rPr lang="en-GB" altLang="en-US" sz="2800" dirty="0" smtClean="0"/>
              <a:t> en la </a:t>
            </a:r>
            <a:r>
              <a:rPr lang="en-GB" altLang="en-US" sz="2800" dirty="0" err="1" smtClean="0"/>
              <a:t>factura</a:t>
            </a:r>
            <a:r>
              <a:rPr lang="en-GB" altLang="en-US" sz="2800" dirty="0" smtClean="0"/>
              <a:t>.</a:t>
            </a:r>
          </a:p>
          <a:p>
            <a:pPr eaLnBrk="1" hangingPunct="1"/>
            <a:r>
              <a:rPr lang="en-GB" altLang="en-US" sz="2800" dirty="0" err="1" smtClean="0"/>
              <a:t>Además</a:t>
            </a:r>
            <a:r>
              <a:rPr lang="en-GB" altLang="en-US" sz="2800" dirty="0" smtClean="0"/>
              <a:t>, </a:t>
            </a:r>
            <a:r>
              <a:rPr lang="en-GB" altLang="en-US" sz="2800" dirty="0" err="1" smtClean="0"/>
              <a:t>está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concienciado</a:t>
            </a:r>
            <a:r>
              <a:rPr lang="en-GB" altLang="en-US" sz="2800" dirty="0" smtClean="0"/>
              <a:t> con la </a:t>
            </a:r>
            <a:r>
              <a:rPr lang="en-GB" altLang="en-US" sz="2800" dirty="0" err="1" smtClean="0"/>
              <a:t>pobreza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energética</a:t>
            </a:r>
            <a:r>
              <a:rPr lang="en-GB" altLang="en-US" sz="2800" dirty="0" smtClean="0"/>
              <a:t> y </a:t>
            </a:r>
            <a:r>
              <a:rPr lang="en-GB" altLang="en-US" sz="2800" dirty="0" err="1" smtClean="0"/>
              <a:t>empatiza</a:t>
            </a:r>
            <a:r>
              <a:rPr lang="en-GB" altLang="en-US" sz="2800" dirty="0" smtClean="0"/>
              <a:t> con el </a:t>
            </a:r>
            <a:r>
              <a:rPr lang="en-GB" altLang="en-US" sz="2800" dirty="0" err="1" smtClean="0"/>
              <a:t>medio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ambiente</a:t>
            </a:r>
            <a:r>
              <a:rPr lang="en-GB" altLang="en-US" sz="2800" dirty="0" smtClean="0"/>
              <a:t>.</a:t>
            </a:r>
          </a:p>
          <a:p>
            <a:pPr eaLnBrk="1" hangingPunct="1"/>
            <a:r>
              <a:rPr lang="en-GB" altLang="en-US" sz="2800" dirty="0" smtClean="0"/>
              <a:t>La </a:t>
            </a:r>
            <a:r>
              <a:rPr lang="en-GB" altLang="en-US" sz="2800" dirty="0" err="1" smtClean="0"/>
              <a:t>calificación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energética</a:t>
            </a:r>
            <a:r>
              <a:rPr lang="en-GB" altLang="en-US" sz="2800" dirty="0" smtClean="0"/>
              <a:t> de </a:t>
            </a:r>
            <a:r>
              <a:rPr lang="en-GB" altLang="en-US" sz="2800" dirty="0" err="1" smtClean="0"/>
              <a:t>su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hogar</a:t>
            </a:r>
            <a:r>
              <a:rPr lang="en-GB" altLang="en-US" sz="2800" dirty="0" smtClean="0"/>
              <a:t> se </a:t>
            </a:r>
            <a:r>
              <a:rPr lang="en-GB" altLang="en-US" sz="2800" dirty="0" err="1" smtClean="0"/>
              <a:t>sitúa</a:t>
            </a:r>
            <a:r>
              <a:rPr lang="en-GB" altLang="en-US" sz="2800" dirty="0" smtClean="0"/>
              <a:t> entre E y G.</a:t>
            </a:r>
            <a:endParaRPr lang="en-GB" altLang="en-US" sz="2800" dirty="0" smtClean="0"/>
          </a:p>
          <a:p>
            <a:pPr marL="0" indent="0" eaLnBrk="1" hangingPunct="1">
              <a:buNone/>
            </a:pPr>
            <a:endParaRPr lang="en-GB" altLang="en-US" dirty="0" smtClean="0"/>
          </a:p>
          <a:p>
            <a:pPr eaLnBrk="1" hangingPunct="1"/>
            <a:endParaRPr lang="en-GB" altLang="en-US" dirty="0"/>
          </a:p>
          <a:p>
            <a:pPr eaLnBrk="1" hangingPunct="1"/>
            <a:endParaRPr lang="en-GB" altLang="en-US" dirty="0" smtClean="0"/>
          </a:p>
          <a:p>
            <a:pPr eaLnBrk="1" hangingPunct="1"/>
            <a:endParaRPr lang="en-GB" altLang="en-US" dirty="0" smtClean="0"/>
          </a:p>
          <a:p>
            <a:pPr eaLnBrk="1" hangingPunct="1"/>
            <a:endParaRPr lang="en-GB" altLang="en-US" dirty="0" smtClean="0"/>
          </a:p>
        </p:txBody>
      </p:sp>
      <p:pic>
        <p:nvPicPr>
          <p:cNvPr id="3" name="Picture 2" descr="Escala_Certificación_Energetica_de_Edificio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5900"/>
            <a:ext cx="2109672" cy="2205566"/>
          </a:xfrm>
          <a:prstGeom prst="rect">
            <a:avLst/>
          </a:prstGeom>
        </p:spPr>
      </p:pic>
      <p:pic>
        <p:nvPicPr>
          <p:cNvPr id="7" name="Picture 6" descr="logo-de-endesa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7" y="84665"/>
            <a:ext cx="897468" cy="86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358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03196"/>
            <a:ext cx="7315200" cy="435769"/>
          </a:xfrm>
        </p:spPr>
        <p:txBody>
          <a:bodyPr/>
          <a:lstStyle/>
          <a:p>
            <a:pPr eaLnBrk="1" hangingPunct="1"/>
            <a:r>
              <a:rPr lang="en-GB" altLang="en-US" dirty="0" smtClean="0"/>
              <a:t>LA SOLUCI</a:t>
            </a:r>
            <a:r>
              <a:rPr lang="en-GB" altLang="en-US" dirty="0" smtClean="0"/>
              <a:t>ÓN</a:t>
            </a:r>
            <a:endParaRPr lang="en-US" altLang="en-US" dirty="0" smtClean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88533" y="804333"/>
            <a:ext cx="7636934" cy="3028950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I</a:t>
            </a:r>
            <a:r>
              <a:rPr lang="en-GB" altLang="en-US" sz="2600" dirty="0" err="1" smtClean="0"/>
              <a:t>nformamos</a:t>
            </a:r>
            <a:r>
              <a:rPr lang="en-GB" altLang="en-US" sz="2600" dirty="0" smtClean="0"/>
              <a:t> en </a:t>
            </a:r>
            <a:r>
              <a:rPr lang="en-GB" altLang="en-US" sz="2600" dirty="0" err="1" smtClean="0"/>
              <a:t>tiempo</a:t>
            </a:r>
            <a:r>
              <a:rPr lang="en-GB" altLang="en-US" sz="2600" dirty="0" smtClean="0"/>
              <a:t> real de </a:t>
            </a:r>
            <a:r>
              <a:rPr lang="en-GB" altLang="en-US" sz="2600" dirty="0" err="1" smtClean="0"/>
              <a:t>su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grado</a:t>
            </a:r>
            <a:r>
              <a:rPr lang="en-GB" altLang="en-US" sz="2600" dirty="0" smtClean="0"/>
              <a:t> de </a:t>
            </a:r>
            <a:r>
              <a:rPr lang="en-GB" altLang="en-US" sz="2600" dirty="0" err="1" smtClean="0"/>
              <a:t>eficiencia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energ</a:t>
            </a:r>
            <a:r>
              <a:rPr lang="en-GB" altLang="en-US" sz="2600" dirty="0" err="1" smtClean="0"/>
              <a:t>ética</a:t>
            </a:r>
            <a:r>
              <a:rPr lang="en-GB" altLang="en-US" sz="2600" dirty="0" smtClean="0"/>
              <a:t>.</a:t>
            </a:r>
            <a:endParaRPr lang="en-GB" altLang="en-US" sz="2600" dirty="0" smtClean="0"/>
          </a:p>
          <a:p>
            <a:pPr eaLnBrk="1" hangingPunct="1"/>
            <a:r>
              <a:rPr lang="en-GB" altLang="en-US" sz="2600" dirty="0" err="1" smtClean="0"/>
              <a:t>Averiguamos</a:t>
            </a:r>
            <a:r>
              <a:rPr lang="en-GB" altLang="en-US" sz="2600" dirty="0" smtClean="0"/>
              <a:t> en </a:t>
            </a:r>
            <a:r>
              <a:rPr lang="en-GB" altLang="en-US" sz="2600" dirty="0" err="1" smtClean="0"/>
              <a:t>qué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lugares</a:t>
            </a:r>
            <a:r>
              <a:rPr lang="en-GB" altLang="en-US" sz="2600" dirty="0" smtClean="0"/>
              <a:t> se </a:t>
            </a:r>
            <a:r>
              <a:rPr lang="en-GB" altLang="en-US" sz="2600" dirty="0" err="1" smtClean="0"/>
              <a:t>pierde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energía</a:t>
            </a:r>
            <a:r>
              <a:rPr lang="en-GB" altLang="en-US" sz="2600" dirty="0" smtClean="0"/>
              <a:t>.</a:t>
            </a:r>
            <a:endParaRPr lang="en-GB" altLang="en-US" sz="2600" dirty="0" smtClean="0"/>
          </a:p>
          <a:p>
            <a:pPr eaLnBrk="1" hangingPunct="1"/>
            <a:r>
              <a:rPr lang="en-GB" altLang="en-US" sz="2600" dirty="0" err="1" smtClean="0"/>
              <a:t>Sabemos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c</a:t>
            </a:r>
            <a:r>
              <a:rPr lang="en-GB" altLang="en-US" sz="2600" dirty="0" err="1" smtClean="0"/>
              <a:t>úando</a:t>
            </a:r>
            <a:r>
              <a:rPr lang="en-GB" altLang="en-US" sz="2600" dirty="0" smtClean="0"/>
              <a:t> se produce </a:t>
            </a:r>
            <a:r>
              <a:rPr lang="en-GB" altLang="en-US" sz="2600" dirty="0" err="1" smtClean="0"/>
              <a:t>esa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pérdida</a:t>
            </a:r>
            <a:r>
              <a:rPr lang="en-GB" altLang="en-US" sz="2600" dirty="0" smtClean="0"/>
              <a:t>.</a:t>
            </a:r>
            <a:endParaRPr lang="en-GB" altLang="en-US" sz="2600" dirty="0"/>
          </a:p>
          <a:p>
            <a:pPr eaLnBrk="1" hangingPunct="1"/>
            <a:r>
              <a:rPr lang="en-GB" altLang="en-US" sz="2600" dirty="0" err="1" smtClean="0"/>
              <a:t>Optimizamos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su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hofar</a:t>
            </a:r>
            <a:r>
              <a:rPr lang="en-GB" altLang="en-US" sz="2600" dirty="0" smtClean="0"/>
              <a:t> y sus </a:t>
            </a:r>
            <a:r>
              <a:rPr lang="en-GB" altLang="en-US" sz="2600" dirty="0" err="1" smtClean="0"/>
              <a:t>hábitos</a:t>
            </a:r>
            <a:r>
              <a:rPr lang="en-GB" altLang="en-US" sz="2600" dirty="0" smtClean="0"/>
              <a:t> de </a:t>
            </a:r>
            <a:r>
              <a:rPr lang="en-GB" altLang="en-US" sz="2600" dirty="0" err="1" smtClean="0"/>
              <a:t>consumo</a:t>
            </a:r>
            <a:r>
              <a:rPr lang="en-GB" altLang="en-US" sz="2600" dirty="0" smtClean="0"/>
              <a:t>.</a:t>
            </a:r>
          </a:p>
          <a:p>
            <a:pPr eaLnBrk="1" hangingPunct="1"/>
            <a:r>
              <a:rPr lang="en-GB" altLang="en-US" sz="2600" dirty="0" err="1" smtClean="0"/>
              <a:t>Proporcionamos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mecanismos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para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donar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ese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ahorro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hacia</a:t>
            </a:r>
            <a:r>
              <a:rPr lang="en-GB" altLang="en-US" sz="2600" dirty="0" smtClean="0"/>
              <a:t> los </a:t>
            </a:r>
            <a:r>
              <a:rPr lang="en-GB" altLang="en-US" sz="2600" dirty="0" err="1" smtClean="0"/>
              <a:t>más</a:t>
            </a:r>
            <a:r>
              <a:rPr lang="en-GB" altLang="en-US" sz="2600" dirty="0" smtClean="0"/>
              <a:t> </a:t>
            </a:r>
            <a:r>
              <a:rPr lang="en-GB" altLang="en-US" sz="2600" dirty="0" err="1" smtClean="0"/>
              <a:t>desfavorecidos</a:t>
            </a:r>
            <a:r>
              <a:rPr lang="en-GB" altLang="en-US" sz="2600" dirty="0" smtClean="0"/>
              <a:t>.</a:t>
            </a:r>
            <a:endParaRPr lang="en-GB" altLang="en-US" sz="2600" dirty="0" smtClean="0"/>
          </a:p>
          <a:p>
            <a:pPr eaLnBrk="1" hangingPunct="1"/>
            <a:endParaRPr lang="en-GB" altLang="en-US" sz="2600" dirty="0"/>
          </a:p>
          <a:p>
            <a:pPr eaLnBrk="1" hangingPunct="1"/>
            <a:endParaRPr lang="en-GB" altLang="en-US" sz="2600" dirty="0" smtClean="0"/>
          </a:p>
          <a:p>
            <a:pPr eaLnBrk="1" hangingPunct="1"/>
            <a:endParaRPr lang="en-GB" altLang="en-US" sz="2600" dirty="0" smtClean="0"/>
          </a:p>
          <a:p>
            <a:pPr eaLnBrk="1" hangingPunct="1"/>
            <a:endParaRPr lang="en-GB" altLang="en-US" sz="2600" dirty="0" smtClean="0"/>
          </a:p>
        </p:txBody>
      </p:sp>
      <p:pic>
        <p:nvPicPr>
          <p:cNvPr id="2" name="Picture 1" descr="logo-de-endesa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7" y="84665"/>
            <a:ext cx="897468" cy="86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65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03196"/>
            <a:ext cx="7315200" cy="435769"/>
          </a:xfrm>
        </p:spPr>
        <p:txBody>
          <a:bodyPr/>
          <a:lstStyle/>
          <a:p>
            <a:pPr eaLnBrk="1" hangingPunct="1"/>
            <a:r>
              <a:rPr lang="en-GB" altLang="en-US" dirty="0" smtClean="0"/>
              <a:t>LAS CARACTER</a:t>
            </a:r>
            <a:r>
              <a:rPr lang="en-GB" altLang="en-US" dirty="0" smtClean="0"/>
              <a:t>ÍSTICAS</a:t>
            </a:r>
            <a:endParaRPr lang="en-US" altLang="en-US" dirty="0" smtClean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62667" y="804333"/>
            <a:ext cx="7162800" cy="3028950"/>
          </a:xfrm>
        </p:spPr>
        <p:txBody>
          <a:bodyPr/>
          <a:lstStyle/>
          <a:p>
            <a:pPr eaLnBrk="1" hangingPunct="1"/>
            <a:r>
              <a:rPr lang="en-GB" altLang="en-US" sz="2800" dirty="0" err="1" smtClean="0"/>
              <a:t>C</a:t>
            </a:r>
            <a:r>
              <a:rPr lang="en-GB" altLang="en-US" sz="2800" dirty="0" err="1" smtClean="0"/>
              <a:t>ámara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termográfica</a:t>
            </a:r>
            <a:r>
              <a:rPr lang="en-GB" altLang="en-US" sz="2800" dirty="0" smtClean="0"/>
              <a:t> de </a:t>
            </a:r>
            <a:r>
              <a:rPr lang="en-GB" altLang="en-US" sz="2800" dirty="0" err="1" smtClean="0"/>
              <a:t>bajo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coste</a:t>
            </a:r>
            <a:r>
              <a:rPr lang="en-GB" altLang="en-US" sz="2800" dirty="0" smtClean="0"/>
              <a:t>.</a:t>
            </a:r>
            <a:endParaRPr lang="en-GB" altLang="en-US" sz="2800" dirty="0" smtClean="0"/>
          </a:p>
          <a:p>
            <a:pPr eaLnBrk="1" hangingPunct="1"/>
            <a:r>
              <a:rPr lang="en-GB" altLang="en-US" sz="2800" dirty="0" err="1" smtClean="0"/>
              <a:t>Monitorizaci</a:t>
            </a:r>
            <a:r>
              <a:rPr lang="en-GB" altLang="en-US" sz="2800" dirty="0" err="1" smtClean="0"/>
              <a:t>ón</a:t>
            </a:r>
            <a:r>
              <a:rPr lang="en-GB" altLang="en-US" sz="2800" dirty="0" smtClean="0"/>
              <a:t> 24/7.</a:t>
            </a:r>
            <a:endParaRPr lang="en-GB" altLang="en-US" sz="2800" dirty="0" smtClean="0"/>
          </a:p>
          <a:p>
            <a:pPr eaLnBrk="1" hangingPunct="1"/>
            <a:r>
              <a:rPr lang="en-GB" altLang="en-US" sz="2800" dirty="0" err="1" smtClean="0"/>
              <a:t>Fácil</a:t>
            </a:r>
            <a:r>
              <a:rPr lang="en-GB" altLang="en-US" sz="2800" dirty="0" smtClean="0"/>
              <a:t> de </a:t>
            </a:r>
            <a:r>
              <a:rPr lang="en-GB" altLang="en-US" sz="2800" dirty="0" err="1" smtClean="0"/>
              <a:t>instalar</a:t>
            </a:r>
            <a:r>
              <a:rPr lang="en-GB" altLang="en-US" sz="2800" dirty="0" smtClean="0"/>
              <a:t>. </a:t>
            </a:r>
            <a:r>
              <a:rPr lang="en-GB" altLang="en-US" sz="2800" dirty="0" err="1" smtClean="0"/>
              <a:t>Encender</a:t>
            </a:r>
            <a:r>
              <a:rPr lang="en-GB" altLang="en-US" sz="2800" dirty="0" smtClean="0"/>
              <a:t> y </a:t>
            </a:r>
            <a:r>
              <a:rPr lang="en-GB" altLang="en-US" sz="2800" dirty="0" err="1" smtClean="0"/>
              <a:t>listo</a:t>
            </a:r>
            <a:r>
              <a:rPr lang="en-GB" altLang="en-US" sz="2800" dirty="0" smtClean="0"/>
              <a:t>.</a:t>
            </a:r>
          </a:p>
          <a:p>
            <a:pPr eaLnBrk="1" hangingPunct="1"/>
            <a:r>
              <a:rPr lang="en-GB" altLang="en-US" sz="2800" dirty="0" err="1" smtClean="0"/>
              <a:t>Integraci</a:t>
            </a:r>
            <a:r>
              <a:rPr lang="en-GB" altLang="en-US" sz="2800" dirty="0" err="1" smtClean="0"/>
              <a:t>ón</a:t>
            </a:r>
            <a:r>
              <a:rPr lang="en-GB" altLang="en-US" sz="2800" dirty="0" smtClean="0"/>
              <a:t> cloud.</a:t>
            </a:r>
            <a:endParaRPr lang="en-GB" altLang="en-US" sz="2800" dirty="0" smtClean="0"/>
          </a:p>
          <a:p>
            <a:pPr eaLnBrk="1" hangingPunct="1"/>
            <a:r>
              <a:rPr lang="en-GB" altLang="en-US" sz="2800" dirty="0" err="1" smtClean="0"/>
              <a:t>Informes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personalizados</a:t>
            </a:r>
            <a:r>
              <a:rPr lang="en-GB" altLang="en-US" sz="2800" dirty="0" smtClean="0"/>
              <a:t>.</a:t>
            </a:r>
          </a:p>
          <a:p>
            <a:pPr eaLnBrk="1" hangingPunct="1"/>
            <a:r>
              <a:rPr lang="en-GB" altLang="en-US" sz="2800" dirty="0" err="1" smtClean="0"/>
              <a:t>Consejos</a:t>
            </a:r>
            <a:r>
              <a:rPr lang="en-GB" altLang="en-US" sz="2800" dirty="0" smtClean="0"/>
              <a:t> </a:t>
            </a:r>
            <a:r>
              <a:rPr lang="en-GB" altLang="en-US" sz="2800" dirty="0" err="1" smtClean="0"/>
              <a:t>para</a:t>
            </a:r>
            <a:r>
              <a:rPr lang="en-GB" altLang="en-US" sz="2800" dirty="0" smtClean="0"/>
              <a:t> el </a:t>
            </a:r>
            <a:r>
              <a:rPr lang="en-GB" altLang="en-US" sz="2800" dirty="0" err="1" smtClean="0"/>
              <a:t>ahorro</a:t>
            </a:r>
            <a:r>
              <a:rPr lang="en-GB" altLang="en-US" sz="2800" dirty="0" smtClean="0"/>
              <a:t>.</a:t>
            </a:r>
            <a:endParaRPr lang="en-GB" altLang="en-US" sz="2800" dirty="0"/>
          </a:p>
          <a:p>
            <a:pPr eaLnBrk="1" hangingPunct="1"/>
            <a:r>
              <a:rPr lang="en-GB" altLang="en-US" sz="2800" dirty="0" err="1"/>
              <a:t>Monitorización</a:t>
            </a:r>
            <a:r>
              <a:rPr lang="en-GB" altLang="en-US" sz="2800" dirty="0"/>
              <a:t> de </a:t>
            </a:r>
            <a:r>
              <a:rPr lang="en-GB" altLang="en-US" sz="2800" dirty="0" err="1"/>
              <a:t>hábitos</a:t>
            </a:r>
            <a:r>
              <a:rPr lang="en-GB" altLang="en-US" sz="2800" dirty="0"/>
              <a:t> de </a:t>
            </a:r>
            <a:r>
              <a:rPr lang="en-GB" altLang="en-US" sz="2800" dirty="0" err="1"/>
              <a:t>consumo</a:t>
            </a:r>
            <a:r>
              <a:rPr lang="en-GB" altLang="en-US" sz="2800" dirty="0" smtClean="0"/>
              <a:t>.</a:t>
            </a:r>
            <a:endParaRPr lang="en-GB" altLang="en-US" sz="2800" dirty="0" smtClean="0"/>
          </a:p>
          <a:p>
            <a:pPr eaLnBrk="1" hangingPunct="1"/>
            <a:r>
              <a:rPr lang="en-GB" altLang="en-US" sz="2800" dirty="0" err="1" smtClean="0"/>
              <a:t>Avisos</a:t>
            </a:r>
            <a:r>
              <a:rPr lang="en-GB" altLang="en-US" sz="2800" dirty="0" smtClean="0"/>
              <a:t> </a:t>
            </a:r>
            <a:r>
              <a:rPr lang="en-GB" altLang="en-US" sz="2800" dirty="0" smtClean="0"/>
              <a:t>y </a:t>
            </a:r>
            <a:r>
              <a:rPr lang="en-GB" altLang="en-US" sz="2800" dirty="0" err="1" smtClean="0"/>
              <a:t>a</a:t>
            </a:r>
            <a:r>
              <a:rPr lang="en-GB" altLang="en-US" sz="2800" dirty="0" err="1" smtClean="0"/>
              <a:t>lertas</a:t>
            </a:r>
            <a:r>
              <a:rPr lang="en-GB" altLang="en-US" sz="2800" dirty="0" smtClean="0"/>
              <a:t>.</a:t>
            </a:r>
          </a:p>
          <a:p>
            <a:pPr marL="0" indent="0" eaLnBrk="1" hangingPunct="1">
              <a:buNone/>
            </a:pPr>
            <a:endParaRPr lang="en-GB" altLang="en-US" dirty="0" smtClean="0"/>
          </a:p>
          <a:p>
            <a:pPr eaLnBrk="1" hangingPunct="1"/>
            <a:endParaRPr lang="en-GB" altLang="en-US" dirty="0"/>
          </a:p>
          <a:p>
            <a:pPr eaLnBrk="1" hangingPunct="1"/>
            <a:endParaRPr lang="en-GB" altLang="en-US" dirty="0" smtClean="0"/>
          </a:p>
          <a:p>
            <a:pPr eaLnBrk="1" hangingPunct="1"/>
            <a:endParaRPr lang="en-GB" altLang="en-US" dirty="0" smtClean="0"/>
          </a:p>
          <a:p>
            <a:pPr eaLnBrk="1" hangingPunct="1"/>
            <a:endParaRPr lang="en-GB" altLang="en-US" dirty="0" smtClean="0"/>
          </a:p>
        </p:txBody>
      </p:sp>
      <p:pic>
        <p:nvPicPr>
          <p:cNvPr id="5" name="Picture 4" descr="logo-de-endesa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7" y="84665"/>
            <a:ext cx="897468" cy="86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869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03196"/>
            <a:ext cx="7315200" cy="435769"/>
          </a:xfrm>
        </p:spPr>
        <p:txBody>
          <a:bodyPr/>
          <a:lstStyle/>
          <a:p>
            <a:pPr eaLnBrk="1" hangingPunct="1"/>
            <a:r>
              <a:rPr lang="en-GB" altLang="en-US" dirty="0" err="1" smtClean="0"/>
              <a:t>Prototipo</a:t>
            </a:r>
            <a:r>
              <a:rPr lang="en-GB" altLang="en-US" dirty="0" smtClean="0"/>
              <a:t> </a:t>
            </a:r>
            <a:r>
              <a:rPr lang="en-GB" altLang="en-US" dirty="0" err="1" smtClean="0"/>
              <a:t>funcional</a:t>
            </a:r>
            <a:endParaRPr lang="en-US" altLang="en-US" dirty="0" smtClean="0"/>
          </a:p>
        </p:txBody>
      </p:sp>
      <p:pic>
        <p:nvPicPr>
          <p:cNvPr id="4" name="Content Placeholder 3" descr="ezgif.com-video-to-gif-600.gi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67" b="12467"/>
          <a:stretch>
            <a:fillRect/>
          </a:stretch>
        </p:blipFill>
        <p:spPr>
          <a:xfrm>
            <a:off x="1828800" y="795867"/>
            <a:ext cx="7162800" cy="4030133"/>
          </a:xfrm>
        </p:spPr>
      </p:pic>
      <p:pic>
        <p:nvPicPr>
          <p:cNvPr id="7" name="Picture 6" descr="logo-de-endesa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7" y="84665"/>
            <a:ext cx="897468" cy="86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450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0399"/>
            <a:ext cx="7315200" cy="435769"/>
          </a:xfrm>
        </p:spPr>
        <p:txBody>
          <a:bodyPr/>
          <a:lstStyle/>
          <a:p>
            <a:pPr eaLnBrk="1" hangingPunct="1"/>
            <a:r>
              <a:rPr lang="en-GB" altLang="en-US" dirty="0" smtClean="0"/>
              <a:t>HARDWARE LOW COST</a:t>
            </a:r>
            <a:endParaRPr lang="en-US" altLang="en-US" dirty="0" smtClean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10" name="Picture 9" descr="logo-de-endesa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7" y="84665"/>
            <a:ext cx="897468" cy="86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35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20399"/>
            <a:ext cx="7315200" cy="435769"/>
          </a:xfrm>
        </p:spPr>
        <p:txBody>
          <a:bodyPr/>
          <a:lstStyle/>
          <a:p>
            <a:pPr eaLnBrk="1" hangingPunct="1"/>
            <a:r>
              <a:rPr lang="en-GB" altLang="en-US" dirty="0" smtClean="0"/>
              <a:t>DEMO: </a:t>
            </a:r>
            <a:r>
              <a:rPr lang="en-GB" altLang="en-US" dirty="0" err="1" smtClean="0"/>
              <a:t>Foto</a:t>
            </a:r>
            <a:r>
              <a:rPr lang="en-GB" altLang="en-US" dirty="0" smtClean="0"/>
              <a:t> de la </a:t>
            </a:r>
            <a:r>
              <a:rPr lang="en-GB" altLang="en-US" dirty="0" err="1" smtClean="0"/>
              <a:t>sala</a:t>
            </a:r>
            <a:endParaRPr lang="en-US" altLang="en-US" dirty="0" smtClean="0"/>
          </a:p>
        </p:txBody>
      </p:sp>
      <p:pic>
        <p:nvPicPr>
          <p:cNvPr id="6" name="Content Placeholder 5" descr="thermal-1-off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95" b="12995"/>
          <a:stretch>
            <a:fillRect/>
          </a:stretch>
        </p:blipFill>
        <p:spPr>
          <a:xfrm>
            <a:off x="1828800" y="812800"/>
            <a:ext cx="7162800" cy="3816350"/>
          </a:xfrm>
        </p:spPr>
      </p:pic>
      <p:pic>
        <p:nvPicPr>
          <p:cNvPr id="5" name="Picture 4" descr="logo-de-endesa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7" y="84665"/>
            <a:ext cx="897468" cy="86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455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37332"/>
            <a:ext cx="7315200" cy="435769"/>
          </a:xfrm>
        </p:spPr>
        <p:txBody>
          <a:bodyPr/>
          <a:lstStyle/>
          <a:p>
            <a:pPr eaLnBrk="1" hangingPunct="1"/>
            <a:r>
              <a:rPr lang="en-GB" altLang="en-US" dirty="0" smtClean="0"/>
              <a:t>DEMO: </a:t>
            </a:r>
            <a:r>
              <a:rPr lang="en-GB" altLang="en-US" dirty="0" err="1" smtClean="0"/>
              <a:t>Capa</a:t>
            </a:r>
            <a:r>
              <a:rPr lang="en-GB" altLang="en-US" dirty="0" smtClean="0"/>
              <a:t> </a:t>
            </a:r>
            <a:r>
              <a:rPr lang="en-GB" altLang="en-US" dirty="0" err="1" smtClean="0"/>
              <a:t>termogr</a:t>
            </a:r>
            <a:r>
              <a:rPr lang="en-GB" altLang="en-US" dirty="0" err="1" smtClean="0"/>
              <a:t>áfica</a:t>
            </a:r>
            <a:endParaRPr lang="en-US" altLang="en-US" dirty="0" smtClean="0"/>
          </a:p>
        </p:txBody>
      </p:sp>
      <p:pic>
        <p:nvPicPr>
          <p:cNvPr id="4" name="Content Placeholder 3" descr="thermal-1-on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2" b="12602"/>
          <a:stretch>
            <a:fillRect/>
          </a:stretch>
        </p:blipFill>
        <p:spPr>
          <a:xfrm>
            <a:off x="1828800" y="812800"/>
            <a:ext cx="7162800" cy="3816350"/>
          </a:xfrm>
        </p:spPr>
      </p:pic>
      <p:pic>
        <p:nvPicPr>
          <p:cNvPr id="7" name="Picture 6" descr="logo-de-endesa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7" y="84665"/>
            <a:ext cx="897468" cy="86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859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">
      <a:dk1>
        <a:srgbClr val="183883"/>
      </a:dk1>
      <a:lt1>
        <a:srgbClr val="FFFFFF"/>
      </a:lt1>
      <a:dk2>
        <a:srgbClr val="183883"/>
      </a:dk2>
      <a:lt2>
        <a:srgbClr val="808080"/>
      </a:lt2>
      <a:accent1>
        <a:srgbClr val="D4E3F7"/>
      </a:accent1>
      <a:accent2>
        <a:srgbClr val="0067AF"/>
      </a:accent2>
      <a:accent3>
        <a:srgbClr val="FFFFFF"/>
      </a:accent3>
      <a:accent4>
        <a:srgbClr val="132E6F"/>
      </a:accent4>
      <a:accent5>
        <a:srgbClr val="E6EFFA"/>
      </a:accent5>
      <a:accent6>
        <a:srgbClr val="005D9E"/>
      </a:accent6>
      <a:hlink>
        <a:srgbClr val="365B91"/>
      </a:hlink>
      <a:folHlink>
        <a:srgbClr val="0099AF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altLang="en-US" sz="10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altLang="en-US" sz="10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183883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132E6F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183883"/>
        </a:dk1>
        <a:lt1>
          <a:srgbClr val="FFFFFF"/>
        </a:lt1>
        <a:dk2>
          <a:srgbClr val="000000"/>
        </a:dk2>
        <a:lt2>
          <a:srgbClr val="808080"/>
        </a:lt2>
        <a:accent1>
          <a:srgbClr val="D4E3F7"/>
        </a:accent1>
        <a:accent2>
          <a:srgbClr val="333399"/>
        </a:accent2>
        <a:accent3>
          <a:srgbClr val="FFFFFF"/>
        </a:accent3>
        <a:accent4>
          <a:srgbClr val="132E6F"/>
        </a:accent4>
        <a:accent5>
          <a:srgbClr val="E6EFFA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183883"/>
        </a:dk1>
        <a:lt1>
          <a:srgbClr val="FFFFFF"/>
        </a:lt1>
        <a:dk2>
          <a:srgbClr val="183883"/>
        </a:dk2>
        <a:lt2>
          <a:srgbClr val="808080"/>
        </a:lt2>
        <a:accent1>
          <a:srgbClr val="D4E3F7"/>
        </a:accent1>
        <a:accent2>
          <a:srgbClr val="333399"/>
        </a:accent2>
        <a:accent3>
          <a:srgbClr val="FFFFFF"/>
        </a:accent3>
        <a:accent4>
          <a:srgbClr val="132E6F"/>
        </a:accent4>
        <a:accent5>
          <a:srgbClr val="E6EFFA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183883"/>
        </a:dk1>
        <a:lt1>
          <a:srgbClr val="FFFFFF"/>
        </a:lt1>
        <a:dk2>
          <a:srgbClr val="183883"/>
        </a:dk2>
        <a:lt2>
          <a:srgbClr val="808080"/>
        </a:lt2>
        <a:accent1>
          <a:srgbClr val="D4E3F7"/>
        </a:accent1>
        <a:accent2>
          <a:srgbClr val="0067AF"/>
        </a:accent2>
        <a:accent3>
          <a:srgbClr val="FFFFFF"/>
        </a:accent3>
        <a:accent4>
          <a:srgbClr val="132E6F"/>
        </a:accent4>
        <a:accent5>
          <a:srgbClr val="E6EFFA"/>
        </a:accent5>
        <a:accent6>
          <a:srgbClr val="005D9E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183</Words>
  <Application>Microsoft Macintosh PowerPoint</Application>
  <PresentationFormat>On-screen Show (16:9)</PresentationFormat>
  <Paragraphs>47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Default Design</vt:lpstr>
      <vt:lpstr>Thermoman 360</vt:lpstr>
      <vt:lpstr>EL CLIENTE</vt:lpstr>
      <vt:lpstr>LA SOLUCIÓN</vt:lpstr>
      <vt:lpstr>LAS CARACTERÍSTICAS</vt:lpstr>
      <vt:lpstr>Prototipo funcional</vt:lpstr>
      <vt:lpstr>HARDWARE LOW COST</vt:lpstr>
      <vt:lpstr>DEMO: Foto de la sala</vt:lpstr>
      <vt:lpstr>DEMO: Capa termográfica</vt:lpstr>
    </vt:vector>
  </TitlesOfParts>
  <Company>Presentation Magazine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Corporate 2 Template</dc:title>
  <dc:creator>Presentation Magazine</dc:creator>
  <cp:lastModifiedBy>Vacadiez</cp:lastModifiedBy>
  <cp:revision>35</cp:revision>
  <dcterms:created xsi:type="dcterms:W3CDTF">2005-02-28T14:06:28Z</dcterms:created>
  <dcterms:modified xsi:type="dcterms:W3CDTF">2015-11-28T16:10:05Z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hecked by">
    <vt:lpwstr>Presentation Helper</vt:lpwstr>
  </property>
</Properties>
</file>

<file path=docProps/thumbnail.jpeg>
</file>